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Window &amp; Door Market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2024</c:v>
                  </c:pt>
                  <c:pt idx="1">
                    <c:v>2025</c:v>
                  </c:pt>
                  <c:pt idx="2">
                    <c:v>2026</c:v>
                  </c:pt>
                  <c:pt idx="3">
                    <c:v>2027</c:v>
                  </c:pt>
                  <c:pt idx="4">
                    <c:v>2028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120</c:v>
                </c:pt>
                <c:pt idx="1">
                  <c:v>250</c:v>
                </c:pt>
                <c:pt idx="2">
                  <c:v>420</c:v>
                </c:pt>
                <c:pt idx="3">
                  <c:v>650</c:v>
                </c:pt>
                <c:pt idx="4">
                  <c:v>850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Year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Market Size ($M)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Syria Window Manufacturing Partnership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D4AF37"/>
                </a:solidFill>
              </a:rPr>
              <a:t>Turn-Key Industrial Facility for Syria's Reconstruction Market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450m² Ready-to-Activate Manufacturing Platform | Adra Industrial Zone, Damascus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Target Partners: Turkish Manufacturers (Priority)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</a:rPr>
              <a:t>Why Turkish Partners?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39319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✓ Geographic proximity to Syria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✓ Established trade relationships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✓ Quality machinery, competitive prices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✓ Cultural &amp; language compatibility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✓ After-sales support feasibility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754880" y="10972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</a:rPr>
              <a:t>Priority Companies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754880" y="1463040"/>
            <a:ext cx="3931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</a:rPr>
              <a:t>1. KALE GROUP - Building materials conglomerate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</a:rPr>
              <a:t>2. WINSA - PVC profile manufacturer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</a:rPr>
              <a:t>3. DECEUNINCK Turkey - Belgian-Turkish JV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</a:rPr>
              <a:t>4. ÖZGÜL MAKİNA - PVC machinery specialist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</a:rPr>
              <a:t>5. SISTEM PENCERE - Complete systems provider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3200400"/>
            <a:ext cx="8229600" cy="54864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32004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3A5F"/>
                </a:solidFill>
              </a:rPr>
              <a:t>Outreach Strategy: 30-40 initial contacts via email, LinkedIn, industry platforms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Risk Assessment &amp; Mitigation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594360"/>
          </a:xfrm>
          <a:prstGeom prst="rect">
            <a:avLst/>
          </a:prstGeom>
          <a:solidFill>
            <a:srgbClr val="E8F1F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14300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5F"/>
                </a:solidFill>
              </a:rPr>
              <a:t>Technical Risk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2560320" y="114300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AA00"/>
                </a:solidFill>
              </a:rPr>
              <a:t>LOW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38988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C7D"/>
                </a:solidFill>
              </a:rPr>
              <a:t>Proven technology, trainable workforce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0" y="138988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C7D"/>
                </a:solidFill>
              </a:rPr>
              <a:t>Mitigation: Comprehensive training, partner support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1783080"/>
            <a:ext cx="8229600" cy="594360"/>
          </a:xfrm>
          <a:prstGeom prst="rect">
            <a:avLst/>
          </a:prstGeom>
          <a:solidFill>
            <a:srgbClr val="E8F1F8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182880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5F"/>
                </a:solidFill>
              </a:rPr>
              <a:t>Market Risk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560320" y="182880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AA00"/>
                </a:solidFill>
              </a:rPr>
              <a:t>LOW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207568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C7D"/>
                </a:solidFill>
              </a:rPr>
              <a:t>Massive demonstrated demand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207568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C7D"/>
                </a:solidFill>
              </a:rPr>
              <a:t>Mitigation: Diversified customer base, gov contracts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solidFill>
            <a:srgbClr val="E8F1F8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251460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5F"/>
                </a:solidFill>
              </a:rPr>
              <a:t>Partner Risk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560320" y="251460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F37"/>
                </a:solidFill>
              </a:rPr>
              <a:t>MODERATE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0080" y="276148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C7D"/>
                </a:solidFill>
              </a:rPr>
              <a:t>Finding reliable equipment supplier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0" y="276148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C7D"/>
                </a:solidFill>
              </a:rPr>
              <a:t>Mitigation: Multiple options, clear contracts, escrow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154680"/>
            <a:ext cx="8229600" cy="594360"/>
          </a:xfrm>
          <a:prstGeom prst="rect">
            <a:avLst/>
          </a:prstGeom>
          <a:solidFill>
            <a:srgbClr val="E8F1F8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320040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5F"/>
                </a:solidFill>
              </a:rPr>
              <a:t>Competition Risk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560320" y="320040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AA00"/>
                </a:solidFill>
              </a:rPr>
              <a:t>LOW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40080" y="344728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C7D"/>
                </a:solidFill>
              </a:rPr>
              <a:t>Few local manufacturers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72000" y="344728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C7D"/>
                </a:solidFill>
              </a:rPr>
              <a:t>Mitigation: First-mover advantage, relationships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1828800" y="3840480"/>
            <a:ext cx="5486400" cy="54864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24" name="Text 22"/>
          <p:cNvSpPr/>
          <p:nvPr/>
        </p:nvSpPr>
        <p:spPr>
          <a:xfrm>
            <a:off x="1828800" y="384048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3A5F"/>
                </a:solidFill>
              </a:rPr>
              <a:t>Overall Risk: MODERATE | Opportunity/Risk Ratio: FAVORABLE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</a:rPr>
              <a:t>Next Steps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1828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F37"/>
                </a:solidFill>
              </a:rPr>
              <a:t>What We Can Provide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371600" y="22860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• Detailed financial model (5-year projections)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• Comprehensive facility tour (photos/video)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• Market analysis &amp; competitive landscape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• Legal documentation (ownership, licenses)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• Building completion specifications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• Partnership agreement templates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286000" y="3657600"/>
            <a:ext cx="4572000" cy="73152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0" y="374904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3A5F"/>
                </a:solidFill>
              </a:rPr>
              <a:t>Timeline: 6 months from commitment to operations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Contact: [Your Email] | [Your Phone]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Executive Summary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5F"/>
                </a:solidFill>
              </a:rPr>
              <a:t>The Opportunity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2C2C"/>
                </a:solidFill>
              </a:rPr>
              <a:t>Ready-to-activate 450m² industrial facility with flexible licensing in Syria's reconstruction market. Building 70% complete with dedicated manufacturing floor, showroom, and storage.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256032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</a:rPr>
              <a:t>Recommended Sector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92608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F37"/>
                </a:solidFill>
              </a:rPr>
              <a:t>PVC/Aluminum Window &amp; Door Manufacturing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320040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C7D"/>
                </a:solidFill>
              </a:rPr>
              <a:t>Perfect facility match • Massive demand • Proven technology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754880" y="10972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5F"/>
                </a:solidFill>
              </a:rPr>
              <a:t>Investment Highlights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754880" y="1463040"/>
            <a:ext cx="39319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C2C2C"/>
                </a:solidFill>
              </a:rPr>
              <a:t>• $250k-$450k total investment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2C2C2C"/>
                </a:solidFill>
              </a:rPr>
              <a:t>• 18-24 month ROI payback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2C2C2C"/>
                </a:solidFill>
              </a:rPr>
              <a:t>• $2-5M annual revenue potential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2C2C2C"/>
                </a:solidFill>
              </a:rPr>
              <a:t>• 20-30% net profit margins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3749040"/>
            <a:ext cx="2560320" cy="82296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374904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185m²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Production Floor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108960" y="3749040"/>
            <a:ext cx="2560320" cy="82296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3" name="Text 11"/>
          <p:cNvSpPr/>
          <p:nvPr/>
        </p:nvSpPr>
        <p:spPr>
          <a:xfrm>
            <a:off x="3108960" y="374904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185m²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Showroom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126480" y="3749040"/>
            <a:ext cx="2560320" cy="82296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5" name="Text 13"/>
          <p:cNvSpPr/>
          <p:nvPr/>
        </p:nvSpPr>
        <p:spPr>
          <a:xfrm>
            <a:off x="6126480" y="3749040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185m²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Storage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Syria Reconstruction: Massive Market Opportunity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73152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$400B+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Estimated Reconstruction Investment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</a:rPr>
              <a:t>Building Materials Demand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37744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• Millions of buildings damaged or destroyed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• Every structure needs windows and doors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• Heavy import dependency currently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• Local production: 15-25% cost savings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347472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</a:rPr>
              <a:t>Current Supply Gap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57200" y="384048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F37"/>
                </a:solidFill>
              </a:rPr>
              <a:t>60% Turkey | 25% China | &lt;15% Local Production</a:t>
            </a:r>
            <a:endParaRPr lang="en-US" sz="14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4754880" y="1097280"/>
          <a:ext cx="3931920" cy="30175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3A5F"/>
                </a:solidFill>
              </a:rPr>
              <a:t>Facility Overview: Purpose-Built for Window Manufacturing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Total Area: 450m² (667m² Total Space) | Adra Industrial Zone, Damascus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5F"/>
                </a:solidFill>
              </a:rPr>
              <a:t>Manufacturing Side (185m² per floor)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Basement: Storage (profiles, glass, hardware)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Ground: Production floor (cutting, welding, assembly)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1st Floor: Showroom (15-20 sample installations)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32004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5F"/>
                </a:solidFill>
              </a:rPr>
              <a:t>Office Side (112m² total)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56616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CAD design • Sales &amp; service • Quality control • Admin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54880" y="18288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5F"/>
                </a:solidFill>
              </a:rPr>
              <a:t>Perfect Layout Match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754880" y="2194560"/>
            <a:ext cx="39319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✓ 185m² production floor - ideal size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✓ Vertical storage for 6m profiles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✓ Essential showroom space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✓ Clean manufacturing + offices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✓ Ground loading access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3566160"/>
            <a:ext cx="3931920" cy="64008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12" name="Text 10"/>
          <p:cNvSpPr/>
          <p:nvPr/>
        </p:nvSpPr>
        <p:spPr>
          <a:xfrm>
            <a:off x="4754880" y="361188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E3A5F"/>
                </a:solidFill>
              </a:rPr>
              <a:t>$80k-$120k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754880" y="393192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3A5F"/>
                </a:solidFill>
              </a:rPr>
              <a:t>Estimated completion cost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41148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F37"/>
                </a:solidFill>
              </a:rPr>
              <a:t>Building Status: 70% Complete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3A5F"/>
                </a:solidFill>
              </a:rPr>
              <a:t>Why PVC/Aluminum Windows? Five Critical Advantages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64008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F37"/>
                </a:solidFill>
              </a:rPr>
              <a:t>1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1280160" y="11430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Perfect Facility Match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280160" y="1417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Layout designed for this exact use: production + vertical storage + showroom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828800"/>
            <a:ext cx="8229600" cy="640080"/>
          </a:xfrm>
          <a:prstGeom prst="rect">
            <a:avLst/>
          </a:prstGeom>
          <a:solidFill>
            <a:srgbClr val="E8F1F8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9202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F37"/>
                </a:solidFill>
              </a:rPr>
              <a:t>2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1280160" y="1874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5F"/>
                </a:solidFill>
              </a:rPr>
              <a:t>Massive Market Demand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280160" y="21488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3A5F"/>
                </a:solidFill>
              </a:rPr>
              <a:t>Every building needs windows/doors. Millions of units required over next decade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560320"/>
            <a:ext cx="8229600" cy="64008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F37"/>
                </a:solidFill>
              </a:rPr>
              <a:t>3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1280160" y="26060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Manageable Investment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280160" y="28803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$250k-$450k total. Proven technology, trainable workforce, 18-24 month payback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291840"/>
            <a:ext cx="8229600" cy="640080"/>
          </a:xfrm>
          <a:prstGeom prst="rect">
            <a:avLst/>
          </a:prstGeom>
          <a:solidFill>
            <a:srgbClr val="E8F1F8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33832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F37"/>
                </a:solidFill>
              </a:rPr>
              <a:t>4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1280160" y="33375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5F"/>
                </a:solidFill>
              </a:rPr>
              <a:t>Strong Partner Pool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80160" y="36118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3A5F"/>
                </a:solidFill>
              </a:rPr>
              <a:t>Turkish partners ideal: proximity, trade history, quality machinery, support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4023360"/>
            <a:ext cx="8229600" cy="64008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41148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F37"/>
                </a:solidFill>
              </a:rPr>
              <a:t>5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1280160" y="4069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Local Competitive Advantage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280160" y="4343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Faster delivery, custom sizing, after-sales service, 15-25% price advantage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Market Analysis &amp; Revenue Potential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</a:rPr>
              <a:t>Target Markets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60% Residential Reconstruction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25% Commercial Buildings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15% Government Contracts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24688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</a:rPr>
              <a:t>Revenue Model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834640"/>
            <a:ext cx="39319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Avg unit price: $150-300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Monthly production: 1,200-1,500 units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Material cost: 40-45%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Labor cost: 15-20%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Net margin: 20-30%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1097280"/>
            <a:ext cx="3931920" cy="118872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8" name="Text 6"/>
          <p:cNvSpPr/>
          <p:nvPr/>
        </p:nvSpPr>
        <p:spPr>
          <a:xfrm>
            <a:off x="4754880" y="118872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3A5F"/>
                </a:solidFill>
              </a:rPr>
              <a:t>Revenue Projections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754880" y="150876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3A5F"/>
                </a:solidFill>
              </a:rPr>
              <a:t>Year 1: $1.2-1.8M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754880" y="1737360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3A5F"/>
                </a:solidFill>
              </a:rPr>
              <a:t>Profit: $240k-360k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54880" y="196596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3A5F"/>
                </a:solidFill>
              </a:rPr>
              <a:t>Year 2-3: $2.5-4M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754880" y="2194560"/>
            <a:ext cx="3931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3A5F"/>
                </a:solidFill>
              </a:rPr>
              <a:t>Profit: $500k-1M annually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754880" y="256032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</a:rPr>
              <a:t>Competitive Positioning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754880" y="2926080"/>
            <a:ext cx="39319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• 15-25% price advantage vs imports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• Delivery in days, not weeks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• Custom sizing capability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• After-sales service &amp; warranty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• Local relationships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Partnership Structure: Mutual Value Creation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3444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Partner Provides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• Machinery ($200k-$250k)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• Ongoing materials supply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• Technical training (1 month)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• After-sales support (2 years)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• Quality systems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754880" y="1097280"/>
            <a:ext cx="3931920" cy="164592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7" name="Text 5"/>
          <p:cNvSpPr/>
          <p:nvPr/>
        </p:nvSpPr>
        <p:spPr>
          <a:xfrm>
            <a:off x="4937760" y="123444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</a:rPr>
              <a:t>Local Partner Provides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93776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3A5F"/>
                </a:solidFill>
              </a:rPr>
              <a:t>• Facility &amp; infrastructure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3A5F"/>
                </a:solidFill>
              </a:rPr>
              <a:t>• Manufacturing license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3A5F"/>
                </a:solidFill>
              </a:rPr>
              <a:t>• Daily operations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3A5F"/>
                </a:solidFill>
              </a:rPr>
              <a:t>• Market access &amp; sales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3A5F"/>
                </a:solidFill>
              </a:rPr>
              <a:t>• Workforce (15-21 employees)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926080"/>
            <a:ext cx="8229600" cy="640080"/>
          </a:xfrm>
          <a:prstGeom prst="rect">
            <a:avLst/>
          </a:prstGeom>
          <a:solidFill>
            <a:srgbClr val="E8F1F8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926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3A5F"/>
                </a:solidFill>
              </a:rPr>
              <a:t>Recommended: 50/50 Profit Sharing | Alternative: Joint Venture Equity Structure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37490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3A5F"/>
                </a:solidFill>
              </a:rPr>
              <a:t>Partner Benefits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C2C2C"/>
                </a:solidFill>
              </a:rPr>
              <a:t>Syria market entry • Ongoing profile sales • Profit share • Regional footprint expansion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Investment Requirements &amp; ROI</a:t>
            </a:r>
            <a:endParaRPr lang="en-US" sz="32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3931920" cy="1645920"/>
        </p:xfrm>
        <a:graphic>
          <a:graphicData uri="http://schemas.openxmlformats.org/drawingml/2006/table">
            <a:tbl>
              <a:tblPr/>
              <a:tblGrid>
                <a:gridCol w="1965960"/>
                <a:gridCol w="1965960"/>
              </a:tblGrid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Category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Amount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Building completion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$80k-120k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Machinery &amp; equipment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$150k-300k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Working capital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$20k-30k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</a:rPr>
                        <a:t>Total Investment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D4AF37"/>
                          </a:solidFill>
                        </a:rPr>
                        <a:t>$250k-450k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754880" y="1097280"/>
            <a:ext cx="3931920" cy="164592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5" name="Text 2"/>
          <p:cNvSpPr/>
          <p:nvPr/>
        </p:nvSpPr>
        <p:spPr>
          <a:xfrm>
            <a:off x="4937760" y="123444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</a:rPr>
              <a:t>Return on Investment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93776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3A5F"/>
                </a:solidFill>
              </a:rPr>
              <a:t>Conservative: 24 months payback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3A5F"/>
                </a:solidFill>
              </a:rPr>
              <a:t>Year 1 Revenue: $1.2M | Profit: $240k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3A5F"/>
                </a:solidFill>
              </a:rPr>
              <a:t>Optimistic: 18 months payback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3A5F"/>
                </a:solidFill>
              </a:rPr>
              <a:t>Year 1 Revenue: $1.8M | Profit: $360k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457200" y="2926080"/>
            <a:ext cx="8229600" cy="82296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108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F37"/>
                </a:solidFill>
              </a:rPr>
              <a:t>5-Year Cumulative ROI: 400-600%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3A5F"/>
                </a:solidFill>
              </a:rPr>
              <a:t>Implementation Roadmap: 6 Months to Operations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743200" cy="1371600"/>
          </a:xfrm>
          <a:prstGeom prst="rect">
            <a:avLst/>
          </a:prstGeom>
          <a:solidFill>
            <a:srgbClr val="E8F1F8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188720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F37"/>
                </a:solidFill>
              </a:rPr>
              <a:t>PHASE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14173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5F"/>
                </a:solidFill>
              </a:rPr>
              <a:t>Partner Selection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3A5F"/>
                </a:solidFill>
              </a:rPr>
              <a:t>Months 1-2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9202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3A5F"/>
                </a:solidFill>
              </a:rPr>
              <a:t>Outreach to 30-40 manufacturers • Negotiations • Agreement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337560" y="1097280"/>
            <a:ext cx="2743200" cy="1371600"/>
          </a:xfrm>
          <a:prstGeom prst="rect">
            <a:avLst/>
          </a:prstGeom>
          <a:solidFill>
            <a:srgbClr val="E8F1F8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188720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F37"/>
                </a:solidFill>
              </a:rPr>
              <a:t>PHASE 2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429000" y="14173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5F"/>
                </a:solidFill>
              </a:rPr>
              <a:t>Building Completion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429000" y="1691640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3A5F"/>
                </a:solidFill>
              </a:rPr>
              <a:t>Months 2-4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429000" y="19202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3A5F"/>
                </a:solidFill>
              </a:rPr>
              <a:t>Electrical • HVAC • Finishing • Loading dock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217920" y="1097280"/>
            <a:ext cx="2743200" cy="1371600"/>
          </a:xfrm>
          <a:prstGeom prst="rect">
            <a:avLst/>
          </a:prstGeom>
          <a:solidFill>
            <a:srgbClr val="E8F1F8"/>
          </a:solidFill>
          <a:ln/>
        </p:spPr>
      </p:sp>
      <p:sp>
        <p:nvSpPr>
          <p:cNvPr id="14" name="Text 12"/>
          <p:cNvSpPr/>
          <p:nvPr/>
        </p:nvSpPr>
        <p:spPr>
          <a:xfrm>
            <a:off x="6309360" y="1188720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F37"/>
                </a:solidFill>
              </a:rPr>
              <a:t>PHASE 3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309360" y="14173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5F"/>
                </a:solidFill>
              </a:rPr>
              <a:t>License &amp; Permits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309360" y="1691640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3A5F"/>
                </a:solidFill>
              </a:rPr>
              <a:t>Months 3-4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309360" y="192024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3A5F"/>
                </a:solidFill>
              </a:rPr>
              <a:t>Update manufacturing license • Environmental permits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57200" y="3017520"/>
            <a:ext cx="2743200" cy="1371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108960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F37"/>
                </a:solidFill>
              </a:rPr>
              <a:t>PHASE 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33375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Equipment Installation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48640" y="3611880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Months 5-6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48640" y="38404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Delivery • Installation • Testing • Calibration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337560" y="3017520"/>
            <a:ext cx="2743200" cy="1371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4" name="Text 22"/>
          <p:cNvSpPr/>
          <p:nvPr/>
        </p:nvSpPr>
        <p:spPr>
          <a:xfrm>
            <a:off x="3429000" y="3108960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F37"/>
                </a:solidFill>
              </a:rPr>
              <a:t>PHASE 5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429000" y="33375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Workforce &amp; Training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429000" y="3611880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Months 5-6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429000" y="38404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Hire 15-21 employees • 1-month training • Test runs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217920" y="3017520"/>
            <a:ext cx="2743200" cy="1371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9" name="Text 27"/>
          <p:cNvSpPr/>
          <p:nvPr/>
        </p:nvSpPr>
        <p:spPr>
          <a:xfrm>
            <a:off x="6309360" y="3108960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F37"/>
                </a:solidFill>
              </a:rPr>
              <a:t>PHASE 6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309360" y="33375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Market Launch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309360" y="3611880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Month 6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309360" y="384048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Showroom opening • B2B outreach • Marketing campaign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 Opportunity Presentation</dc:title>
  <dc:subject>PptxGenJS Presentation</dc:subject>
  <dc:creator>Syria Window Manufacturing Partnership</dc:creator>
  <cp:lastModifiedBy>Syria Window Manufacturing Partnership</cp:lastModifiedBy>
  <cp:revision>1</cp:revision>
  <dcterms:created xsi:type="dcterms:W3CDTF">2025-12-19T02:19:58Z</dcterms:created>
  <dcterms:modified xsi:type="dcterms:W3CDTF">2025-12-19T02:19:58Z</dcterms:modified>
</cp:coreProperties>
</file>